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65" r:id="rId4"/>
    <p:sldId id="266" r:id="rId5"/>
    <p:sldId id="267" r:id="rId6"/>
    <p:sldId id="268" r:id="rId7"/>
    <p:sldId id="262" r:id="rId8"/>
    <p:sldId id="263" r:id="rId9"/>
    <p:sldId id="259" r:id="rId10"/>
    <p:sldId id="258" r:id="rId11"/>
    <p:sldId id="269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CF97A33-60DA-4219-94CF-D92BAE2B5D7A}" type="datetimeFigureOut">
              <a:rPr lang="en-US"/>
              <a:pPr>
                <a:defRPr/>
              </a:pPr>
              <a:t>5/9/2011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9AF779-FDDC-4B63-98B2-39CD28BCFD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ＭＳ Ｐゴシック" pitchFamily="84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BECCA</a:t>
            </a:r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6378D4-931E-467D-B77A-22D7930C35F3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7" name="Placeholder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BECCA </a:t>
            </a: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CADEE5-3D4A-49C7-9240-E773A55BAF00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HANNA</a:t>
            </a:r>
          </a:p>
          <a:p>
            <a:pPr>
              <a:spcBef>
                <a:spcPct val="0"/>
              </a:spcBef>
            </a:pPr>
            <a:r>
              <a:rPr lang="en-US" smtClean="0"/>
              <a:t>If he discovers you're still taking chances on getting flat stale coffee..woe be unto you! For today theres a sure and certain way to test for freshness before you buy</a:t>
            </a: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977B4B-9A06-49DD-AA1D-0A6B2A4F5986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HANNA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D17CF1-0E28-4B8D-9DA2-4987AB76F4E2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BECCA</a:t>
            </a:r>
          </a:p>
          <a:p>
            <a:pPr>
              <a:spcBef>
                <a:spcPct val="0"/>
              </a:spcBef>
            </a:pPr>
            <a:r>
              <a:rPr lang="en-US" smtClean="0"/>
              <a:t>Kitchen appliances</a:t>
            </a:r>
          </a:p>
          <a:p>
            <a:pPr>
              <a:spcBef>
                <a:spcPct val="0"/>
              </a:spcBef>
            </a:pPr>
            <a:r>
              <a:rPr lang="en-US" smtClean="0"/>
              <a:t>-appealed to women because they were taught to have the best kitchen appliances, </a:t>
            </a:r>
          </a:p>
          <a:p>
            <a:pPr>
              <a:spcBef>
                <a:spcPct val="0"/>
              </a:spcBef>
            </a:pPr>
            <a:r>
              <a:rPr lang="en-US" smtClean="0"/>
              <a:t>The better the kitchen the better the wife</a:t>
            </a:r>
          </a:p>
          <a:p>
            <a:pPr>
              <a:spcBef>
                <a:spcPct val="0"/>
              </a:spcBef>
            </a:pPr>
            <a:r>
              <a:rPr lang="en-US" smtClean="0"/>
              <a:t>-better newer product the happier she will be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666AE9-CE1F-487A-A268-53ACFE9BF7B2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BECCA-these ads supported the notion that women were just sex symbols and that men had control over them (in the eyes of men)</a:t>
            </a: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7D133E-5048-4EAB-ACCD-5A5696A23416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HANNAEven in childrens movies, women portrayed as  inferior to men and that they need strong man to support them</a:t>
            </a:r>
          </a:p>
          <a:p>
            <a:pPr>
              <a:spcBef>
                <a:spcPct val="0"/>
              </a:spcBef>
            </a:pPr>
            <a:r>
              <a:rPr lang="en-US" smtClean="0"/>
              <a:t>-very skinny and tall and made up</a:t>
            </a:r>
          </a:p>
          <a:p>
            <a:pPr>
              <a:spcBef>
                <a:spcPct val="0"/>
              </a:spcBef>
            </a:pPr>
            <a:r>
              <a:rPr lang="en-US" smtClean="0"/>
              <a:t>-women unable to be independent </a:t>
            </a:r>
          </a:p>
          <a:p>
            <a:pPr>
              <a:spcBef>
                <a:spcPct val="0"/>
              </a:spcBef>
            </a:pPr>
            <a:r>
              <a:rPr lang="en-US" smtClean="0"/>
              <a:t>  (7</a:t>
            </a:r>
            <a:r>
              <a:rPr lang="en-US" baseline="30000" smtClean="0"/>
              <a:t>th</a:t>
            </a:r>
            <a:r>
              <a:rPr lang="en-US" smtClean="0"/>
              <a:t> heaven) typical housewife in modern shows</a:t>
            </a: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C3585A-3A82-4933-ACB5-F909131CB890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HANNA1964</a:t>
            </a:r>
          </a:p>
          <a:p>
            <a:pPr>
              <a:spcBef>
                <a:spcPct val="0"/>
              </a:spcBef>
            </a:pPr>
            <a:r>
              <a:rPr lang="en-US" smtClean="0"/>
              <a:t>-housewife with more power over her husband</a:t>
            </a:r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E9362D-59B7-4A64-9D54-7B39A6F54D47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BECCA</a:t>
            </a:r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762CD1-86E8-4AB9-BFC8-74522FF6090E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09800"/>
            <a:ext cx="7772400" cy="1219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7772400" cy="11430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84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013F25B-FCA7-444E-A376-817C558FC8CE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FE48FD1-B03C-41FA-9362-11D1E2BF16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FA58F7-D4EF-45E8-931F-624C2BC6C9D1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B69D6-93EB-4123-9F90-DD9962FFF9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0DF706-0448-4E50-8251-B67AC93DFD36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5699C-D341-460C-8A2E-CFA5354457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828800"/>
            <a:ext cx="3733800" cy="2057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762000" y="4038600"/>
            <a:ext cx="3733800" cy="2057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828800"/>
            <a:ext cx="37338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fld id="{623EDB61-F3B8-4FF0-AC5F-6A23002955F1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743200" y="6248400"/>
            <a:ext cx="3429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B693A4B-4FC2-44FD-81B4-E2440CB125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762000" y="1828800"/>
            <a:ext cx="3733800" cy="4267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828800"/>
            <a:ext cx="37338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fld id="{ECDCFEB6-8AD9-412D-A09B-5409EE293B4A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248400"/>
            <a:ext cx="3429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768EA27-1ACC-441B-8B72-15C1729327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795EF4-B6F4-413B-8EB5-BA606DB62D8A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5CBFE7-57C8-4977-B08E-8D6AD03901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9FF3A-542D-4722-AF65-DA8C53D92AF1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641E1-529C-47DB-8153-6D5CB1D552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8800"/>
            <a:ext cx="3733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733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B87A4B-BABC-4A1E-9C4E-38E41B51EBE4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973F5D-7A71-4F88-95D5-4C3ABD2DCD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46C306-7C25-4DE7-9D87-CFB17D2A9284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8829DD-4CE8-452C-A264-64E5878BA8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9C5E38-6FAC-441F-8A84-DBA0D4885E96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3C12E-0926-4854-9E1E-DFE982CC74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447E02-4E15-44FE-B464-175F7E3F3460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B20FC-0F2B-4275-A81B-E51D7A7E1A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E4C35-1EF1-41E1-B544-FEEF402AC916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E99FF-EBE6-4C39-AEC0-0D658E04F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C2FAD2-D691-4E2F-8A94-627675B053BA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3A7F14-790E-4489-8C6F-97D96D4CB3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/>
            </a:lvl1pPr>
          </a:lstStyle>
          <a:p>
            <a:fld id="{5C1BDAE7-7D53-4BCC-8C89-741AF54B1C6D}" type="datetimeFigureOut">
              <a:rPr lang="en-US"/>
              <a:pPr/>
              <a:t>5/9/2011</a:t>
            </a:fld>
            <a:endParaRPr lang="en-US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/>
            </a:lvl1pPr>
          </a:lstStyle>
          <a:p>
            <a:endParaRPr lang="en-US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/>
            </a:lvl1pPr>
          </a:lstStyle>
          <a:p>
            <a:fld id="{BB0B243C-2C71-4255-8470-725184A20DF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8800"/>
            <a:ext cx="7620000" cy="426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ctr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84" charset="0"/>
        </a:defRPr>
      </a:lvl2pPr>
      <a:lvl3pPr algn="ctr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84" charset="0"/>
        </a:defRPr>
      </a:lvl3pPr>
      <a:lvl4pPr algn="ctr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84" charset="0"/>
        </a:defRPr>
      </a:lvl4pPr>
      <a:lvl5pPr algn="ctr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84" charset="0"/>
        </a:defRPr>
      </a:lvl5pPr>
      <a:lvl6pPr marL="457200" algn="ctr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84" charset="0"/>
        </a:defRPr>
      </a:lvl6pPr>
      <a:lvl7pPr marL="914400" algn="ctr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84" charset="0"/>
        </a:defRPr>
      </a:lvl7pPr>
      <a:lvl8pPr marL="1371600" algn="ctr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84" charset="0"/>
        </a:defRPr>
      </a:lvl8pPr>
      <a:lvl9pPr marL="1828800" algn="ctr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8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84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bg2"/>
        </a:buClr>
        <a:buChar char="–"/>
        <a:defRPr sz="2800">
          <a:solidFill>
            <a:schemeClr val="tx1"/>
          </a:solidFill>
          <a:latin typeface="+mn-lt"/>
          <a:ea typeface="ＭＳ Ｐゴシック" pitchFamily="84" charset="-128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84" charset="2"/>
        <a:buChar char="l"/>
        <a:defRPr sz="2400">
          <a:solidFill>
            <a:schemeClr val="tx1"/>
          </a:solidFill>
          <a:latin typeface="+mn-lt"/>
          <a:ea typeface="ＭＳ Ｐゴシック" pitchFamily="84" charset="-128"/>
        </a:defRPr>
      </a:lvl3pPr>
      <a:lvl4pPr marL="16002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  <a:ea typeface="ＭＳ Ｐゴシック" pitchFamily="84" charset="-128"/>
        </a:defRPr>
      </a:lvl4pPr>
      <a:lvl5pPr marL="20574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84" charset="2"/>
        <a:buChar char="l"/>
        <a:defRPr sz="2000">
          <a:solidFill>
            <a:schemeClr val="tx1"/>
          </a:solidFill>
          <a:latin typeface="+mn-lt"/>
          <a:ea typeface="ＭＳ Ｐゴシック" pitchFamily="84" charset="-128"/>
        </a:defRPr>
      </a:lvl5pPr>
      <a:lvl6pPr marL="25146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84" charset="2"/>
        <a:buChar char="l"/>
        <a:defRPr sz="2000">
          <a:solidFill>
            <a:schemeClr val="tx1"/>
          </a:solidFill>
          <a:latin typeface="+mn-lt"/>
          <a:ea typeface="ＭＳ Ｐゴシック" pitchFamily="84" charset="-128"/>
        </a:defRPr>
      </a:lvl6pPr>
      <a:lvl7pPr marL="29718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84" charset="2"/>
        <a:buChar char="l"/>
        <a:defRPr sz="2000">
          <a:solidFill>
            <a:schemeClr val="tx1"/>
          </a:solidFill>
          <a:latin typeface="+mn-lt"/>
          <a:ea typeface="ＭＳ Ｐゴシック" pitchFamily="84" charset="-128"/>
        </a:defRPr>
      </a:lvl7pPr>
      <a:lvl8pPr marL="3429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84" charset="2"/>
        <a:buChar char="l"/>
        <a:defRPr sz="2000">
          <a:solidFill>
            <a:schemeClr val="tx1"/>
          </a:solidFill>
          <a:latin typeface="+mn-lt"/>
          <a:ea typeface="ＭＳ Ｐゴシック" pitchFamily="84" charset="-128"/>
        </a:defRPr>
      </a:lvl8pPr>
      <a:lvl9pPr marL="38862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84" charset="2"/>
        <a:buChar char="l"/>
        <a:defRPr sz="2000">
          <a:solidFill>
            <a:schemeClr val="tx1"/>
          </a:solidFill>
          <a:latin typeface="+mn-lt"/>
          <a:ea typeface="ＭＳ Ｐゴシック" pitchFamily="84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 lIns="91440" tIns="45720" rIns="91440" bIns="45720"/>
          <a:lstStyle/>
          <a:p>
            <a:r>
              <a:rPr lang="en-US" sz="6600"/>
              <a:t>Women in the Media Throughout the Years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608138" y="3983038"/>
            <a:ext cx="5927725" cy="1654175"/>
          </a:xfrm>
        </p:spPr>
        <p:txBody>
          <a:bodyPr/>
          <a:lstStyle/>
          <a:p>
            <a:pPr marL="0" indent="0" algn="ctr">
              <a:buFont typeface="Wingdings" pitchFamily="84" charset="2"/>
              <a:buNone/>
            </a:pPr>
            <a:endParaRPr lang="en-US" sz="34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lIns="91440" tIns="45720" rIns="91440" bIns="45720"/>
          <a:lstStyle/>
          <a:p>
            <a:r>
              <a:rPr lang="en-US"/>
              <a:t>Breaking stereotypes</a:t>
            </a:r>
          </a:p>
        </p:txBody>
      </p:sp>
      <p:pic>
        <p:nvPicPr>
          <p:cNvPr id="34818" name="Content Placeholder 3" descr="imagesCAFU2RWN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276850" y="2330450"/>
            <a:ext cx="2293938" cy="1744663"/>
          </a:xfrm>
        </p:spPr>
      </p:pic>
      <p:pic>
        <p:nvPicPr>
          <p:cNvPr id="34819" name="Picture 4" descr="maude-show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600200"/>
            <a:ext cx="31718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Placeholder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_tradnl" sz="2800"/>
              <a:t>Strong women figures</a:t>
            </a:r>
          </a:p>
          <a:p>
            <a:r>
              <a:rPr lang="es-ES_tradnl" sz="2800"/>
              <a:t>(katie couric,oprah, ellen)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17525" y="265113"/>
            <a:ext cx="8229600" cy="1143000"/>
          </a:xfrm>
          <a:gradFill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>
            <a:normAutofit fontScale="90000"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US" b="0" kern="1200" dirty="0"/>
              <a:t>Women breaking stereotypes today</a:t>
            </a:r>
          </a:p>
        </p:txBody>
      </p:sp>
      <p:pic>
        <p:nvPicPr>
          <p:cNvPr id="51209" name="Picture 5" descr="imagesCAKT7WK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1371600"/>
            <a:ext cx="4953000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0" name="Picture 4" descr="untitled.bmp"/>
          <p:cNvPicPr>
            <a:picLocks noGrp="1" noChangeAspect="1"/>
          </p:cNvPicPr>
          <p:nvPr>
            <p:ph type="clipArt"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276600" y="4114800"/>
            <a:ext cx="3733800" cy="4040188"/>
          </a:xfrm>
          <a:noFill/>
          <a:ln/>
        </p:spPr>
      </p:pic>
      <p:pic>
        <p:nvPicPr>
          <p:cNvPr id="51211" name="Content Placeholder 3" descr="url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371600"/>
            <a:ext cx="4191000" cy="620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5"/>
          <p:cNvSpPr>
            <a:spLocks noGrp="1"/>
          </p:cNvSpPr>
          <p:nvPr>
            <p:ph type="title"/>
          </p:nvPr>
        </p:nvSpPr>
        <p:spPr>
          <a:xfrm>
            <a:off x="609600" y="609600"/>
            <a:ext cx="7772400" cy="1066800"/>
          </a:xfrm>
        </p:spPr>
        <p:txBody>
          <a:bodyPr lIns="91440" tIns="45720" rIns="91440" bIns="45720" anchor="b"/>
          <a:lstStyle/>
          <a:p>
            <a:pPr algn="l"/>
            <a:r>
              <a:rPr lang="en-US"/>
              <a:t>The Perfect Family</a:t>
            </a:r>
            <a:endParaRPr lang="en-US" sz="2000" b="0"/>
          </a:p>
        </p:txBody>
      </p:sp>
      <p:pic>
        <p:nvPicPr>
          <p:cNvPr id="15362" name="Content Placeholder 8" descr="beaver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038600" y="2043113"/>
            <a:ext cx="4572000" cy="4154487"/>
          </a:xfrm>
        </p:spPr>
      </p:pic>
      <p:sp>
        <p:nvSpPr>
          <p:cNvPr id="15363" name="Text Placeholder 7"/>
          <p:cNvSpPr>
            <a:spLocks noGrp="1"/>
          </p:cNvSpPr>
          <p:nvPr>
            <p:ph type="body" sz="half" idx="3"/>
          </p:nvPr>
        </p:nvSpPr>
        <p:spPr>
          <a:xfrm>
            <a:off x="5029200" y="1600200"/>
            <a:ext cx="3733800" cy="4267200"/>
          </a:xfrm>
        </p:spPr>
        <p:txBody>
          <a:bodyPr/>
          <a:lstStyle/>
          <a:p>
            <a:pPr marL="0" indent="0">
              <a:buFont typeface="Wingdings" pitchFamily="84" charset="2"/>
              <a:buNone/>
            </a:pPr>
            <a:r>
              <a:rPr lang="en-US" sz="1400" b="1"/>
              <a:t>- Leave it to Beaver</a:t>
            </a:r>
            <a:endParaRPr lang="en-US" sz="1400"/>
          </a:p>
        </p:txBody>
      </p:sp>
      <p:pic>
        <p:nvPicPr>
          <p:cNvPr id="15365" name="Picture 1029" descr="5632376885_a24da8490c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635000" y="2514600"/>
            <a:ext cx="2946400" cy="304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2"/>
          <p:cNvSpPr>
            <a:spLocks noGrp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endParaRPr lang="es-ES_tradnl"/>
          </a:p>
        </p:txBody>
      </p:sp>
      <p:pic>
        <p:nvPicPr>
          <p:cNvPr id="19458" name="il_fi" descr="http://4.bp.blogspot.com/_VKnlNvwbGMM/TKnYd-dwwcI/AAAAAAAACaY/OMwngbtHRKY/s1600/Coffee.jpg"/>
          <p:cNvPicPr>
            <a:picLocks noGrp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" y="609600"/>
            <a:ext cx="7543800" cy="5335588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lIns="91440" tIns="45720" rIns="91440" bIns="45720" anchor="b"/>
          <a:lstStyle/>
          <a:p>
            <a:pPr algn="l"/>
            <a:endParaRPr lang="es-ES_tradnl" sz="2000" b="0"/>
          </a:p>
        </p:txBody>
      </p:sp>
      <p:sp>
        <p:nvSpPr>
          <p:cNvPr id="21506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457200" y="1435100"/>
            <a:ext cx="3008313" cy="4691063"/>
          </a:xfrm>
        </p:spPr>
        <p:txBody>
          <a:bodyPr/>
          <a:lstStyle/>
          <a:p>
            <a:pPr marL="0" indent="0">
              <a:buFont typeface="Wingdings" pitchFamily="84" charset="2"/>
              <a:buNone/>
            </a:pPr>
            <a:r>
              <a:rPr lang="en-US" sz="2800"/>
              <a:t>-Women’s role = to please their husbands</a:t>
            </a:r>
          </a:p>
        </p:txBody>
      </p:sp>
      <p:pic>
        <p:nvPicPr>
          <p:cNvPr id="21507" name="il_fi" descr="http://i.bnet.com/blogs/schlitz-ad.jpg"/>
          <p:cNvPicPr>
            <a:picLocks noGrp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895600" y="1905000"/>
            <a:ext cx="5902325" cy="4598988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5"/>
          <p:cNvSpPr>
            <a:spLocks noGrp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endParaRPr lang="es-ES_tradnl"/>
          </a:p>
        </p:txBody>
      </p:sp>
      <p:pic>
        <p:nvPicPr>
          <p:cNvPr id="23554" name="il_fi" descr="http://icanhasinternets.com/wp-content/uploads/2010/04/vintageads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0"/>
            <a:ext cx="6172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endParaRPr lang="es-ES_tradnl"/>
          </a:p>
        </p:txBody>
      </p:sp>
      <p:sp>
        <p:nvSpPr>
          <p:cNvPr id="25602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/>
          <a:p>
            <a:pPr marL="0" indent="0">
              <a:buFont typeface="Wingdings" pitchFamily="84" charset="2"/>
              <a:buNone/>
            </a:pPr>
            <a:endParaRPr lang="es-ES_tradnl" sz="2400" b="1"/>
          </a:p>
        </p:txBody>
      </p:sp>
      <p:pic>
        <p:nvPicPr>
          <p:cNvPr id="25603" name="Content Placeholder 6" descr="VA Dacron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990600"/>
            <a:ext cx="4148138" cy="5364163"/>
          </a:xfrm>
        </p:spPr>
      </p:pic>
      <p:sp>
        <p:nvSpPr>
          <p:cNvPr id="25604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/>
          <a:p>
            <a:pPr marL="0" indent="0">
              <a:buFont typeface="Wingdings" pitchFamily="84" charset="2"/>
              <a:buNone/>
            </a:pPr>
            <a:endParaRPr lang="es-ES_tradnl" sz="2400" b="1"/>
          </a:p>
        </p:txBody>
      </p:sp>
      <p:pic>
        <p:nvPicPr>
          <p:cNvPr id="25605" name="Content Placeholder 7" descr="Ad Shoes.jpg"/>
          <p:cNvPicPr>
            <a:picLocks noGrp="1" noChangeAspect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648200" y="1143000"/>
            <a:ext cx="4108450" cy="5218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 lIns="91440" tIns="45720" rIns="91440" bIns="45720">
            <a:normAutofit/>
          </a:bodyPr>
          <a:lstStyle/>
          <a:p>
            <a:r>
              <a:rPr lang="en-US" sz="4000"/>
              <a:t>Modern media’s portrayal of women</a:t>
            </a:r>
          </a:p>
        </p:txBody>
      </p:sp>
      <p:sp>
        <p:nvSpPr>
          <p:cNvPr id="28674" name="Text Placeholder 3"/>
          <p:cNvSpPr>
            <a:spLocks noGrp="1"/>
          </p:cNvSpPr>
          <p:nvPr>
            <p:ph type="body" idx="4294967295"/>
          </p:nvPr>
        </p:nvSpPr>
        <p:spPr>
          <a:xfrm>
            <a:off x="304800" y="2743200"/>
            <a:ext cx="4040188" cy="674688"/>
          </a:xfrm>
        </p:spPr>
        <p:txBody>
          <a:bodyPr anchor="b"/>
          <a:lstStyle/>
          <a:p>
            <a:pPr marL="0" indent="0">
              <a:buFont typeface="Wingdings" pitchFamily="84" charset="2"/>
              <a:buNone/>
            </a:pPr>
            <a:endParaRPr lang="es-ES_tradnl" sz="2000" b="1"/>
          </a:p>
        </p:txBody>
      </p:sp>
      <p:pic>
        <p:nvPicPr>
          <p:cNvPr id="28675" name="Content Placeholder 4" descr="imagesCAMOQ7XD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0" y="1219200"/>
            <a:ext cx="6019800" cy="5207000"/>
          </a:xfrm>
        </p:spPr>
      </p:pic>
      <p:sp>
        <p:nvSpPr>
          <p:cNvPr id="28676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/>
          <a:p>
            <a:pPr marL="0" indent="0">
              <a:buFont typeface="Wingdings" pitchFamily="84" charset="2"/>
              <a:buNone/>
            </a:pPr>
            <a:endParaRPr lang="es-ES_tradnl" sz="2400" b="1"/>
          </a:p>
        </p:txBody>
      </p:sp>
      <p:sp>
        <p:nvSpPr>
          <p:cNvPr id="28677" name="Content Placeholder 8"/>
          <p:cNvSpPr>
            <a:spLocks noGrp="1"/>
          </p:cNvSpPr>
          <p:nvPr>
            <p:ph sz="quarter" idx="4294967295"/>
          </p:nvPr>
        </p:nvSpPr>
        <p:spPr>
          <a:xfrm>
            <a:off x="4495800" y="2522538"/>
            <a:ext cx="3741738" cy="3725862"/>
          </a:xfrm>
        </p:spPr>
        <p:txBody>
          <a:bodyPr/>
          <a:lstStyle/>
          <a:p>
            <a:endParaRPr lang="es-ES_tradnl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 idx="4294967295"/>
          </p:nvPr>
        </p:nvSpPr>
        <p:spPr>
          <a:xfrm>
            <a:off x="3733800" y="685800"/>
            <a:ext cx="3008313" cy="1162050"/>
          </a:xfrm>
        </p:spPr>
        <p:txBody>
          <a:bodyPr lIns="91440" tIns="45720" rIns="91440" bIns="45720" anchor="b"/>
          <a:lstStyle/>
          <a:p>
            <a:pPr algn="l"/>
            <a:r>
              <a:rPr lang="en-US" sz="3600" b="0"/>
              <a:t>Bewitched</a:t>
            </a:r>
            <a:endParaRPr lang="en-US" sz="2000" b="0"/>
          </a:p>
        </p:txBody>
      </p:sp>
      <p:sp>
        <p:nvSpPr>
          <p:cNvPr id="30722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381000" y="1524000"/>
            <a:ext cx="3008313" cy="4691063"/>
          </a:xfrm>
        </p:spPr>
        <p:txBody>
          <a:bodyPr/>
          <a:lstStyle/>
          <a:p>
            <a:pPr marL="0" indent="0">
              <a:buFont typeface="Wingdings" pitchFamily="84" charset="2"/>
              <a:buNone/>
            </a:pPr>
            <a:endParaRPr lang="en-US" sz="1800"/>
          </a:p>
          <a:p>
            <a:pPr marL="0" indent="0">
              <a:buFont typeface="Wingdings" pitchFamily="84" charset="2"/>
              <a:buNone/>
            </a:pPr>
            <a:endParaRPr lang="en-US" sz="1800"/>
          </a:p>
          <a:p>
            <a:pPr marL="0" indent="0">
              <a:buFont typeface="Wingdings" pitchFamily="84" charset="2"/>
              <a:buNone/>
            </a:pPr>
            <a:endParaRPr lang="en-US" sz="1800"/>
          </a:p>
          <a:p>
            <a:pPr marL="0" indent="0">
              <a:buFont typeface="Wingdings" pitchFamily="84" charset="2"/>
              <a:buNone/>
            </a:pPr>
            <a:endParaRPr lang="en-US" sz="1800"/>
          </a:p>
          <a:p>
            <a:pPr marL="0" indent="0">
              <a:buFont typeface="Wingdings" pitchFamily="84" charset="2"/>
              <a:buNone/>
            </a:pPr>
            <a:r>
              <a:rPr lang="en-US" sz="1800"/>
              <a:t>1964</a:t>
            </a:r>
          </a:p>
          <a:p>
            <a:pPr marL="0" indent="0">
              <a:buFont typeface="Wingdings" pitchFamily="84" charset="2"/>
              <a:buNone/>
            </a:pPr>
            <a:r>
              <a:rPr lang="en-US" sz="1800"/>
              <a:t>-Women power over men</a:t>
            </a:r>
          </a:p>
        </p:txBody>
      </p:sp>
      <p:pic>
        <p:nvPicPr>
          <p:cNvPr id="30723" name="Content Placeholder 4" descr="http://www.museum.tv/archives/etv/B/htmlB/bewitched/bewitchedIMAGE/bewitched.jpg"/>
          <p:cNvPicPr>
            <a:picLocks noGrp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200400" y="2362200"/>
            <a:ext cx="5791200" cy="4097338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6"/>
          <p:cNvSpPr>
            <a:spLocks noGrp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lIns="91440" tIns="45720" rIns="91440" bIns="45720" anchor="b"/>
          <a:lstStyle/>
          <a:p>
            <a:pPr algn="l"/>
            <a:endParaRPr lang="es-ES_tradnl" sz="2000" b="0"/>
          </a:p>
        </p:txBody>
      </p:sp>
      <p:pic>
        <p:nvPicPr>
          <p:cNvPr id="32770" name="Content Placeholder 5" descr="untitled.bmp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87875" y="938213"/>
            <a:ext cx="3086100" cy="4524375"/>
          </a:xfrm>
        </p:spPr>
      </p:pic>
      <p:sp>
        <p:nvSpPr>
          <p:cNvPr id="32771" name="Text Placeholder 7"/>
          <p:cNvSpPr>
            <a:spLocks noGrp="1"/>
          </p:cNvSpPr>
          <p:nvPr>
            <p:ph type="body" sz="half" idx="4294967295"/>
          </p:nvPr>
        </p:nvSpPr>
        <p:spPr>
          <a:xfrm>
            <a:off x="533400" y="1600200"/>
            <a:ext cx="3008313" cy="4691063"/>
          </a:xfrm>
        </p:spPr>
        <p:txBody>
          <a:bodyPr/>
          <a:lstStyle/>
          <a:p>
            <a:pPr marL="0" indent="0">
              <a:buFont typeface="Wingdings" pitchFamily="84" charset="2"/>
              <a:buNone/>
            </a:pPr>
            <a:r>
              <a:rPr lang="en-US" sz="1400"/>
              <a:t>Started to question gender roles</a:t>
            </a:r>
          </a:p>
          <a:p>
            <a:pPr marL="0" indent="0">
              <a:buFont typeface="Wingdings" pitchFamily="84" charset="2"/>
              <a:buNone/>
            </a:pPr>
            <a:endParaRPr 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nburst">
  <a:themeElements>
    <a:clrScheme name="Sunburst 1">
      <a:dk1>
        <a:srgbClr val="000000"/>
      </a:dk1>
      <a:lt1>
        <a:srgbClr val="FAEEC8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CF5E0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unburst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84" charset="0"/>
            <a:ea typeface="ＭＳ Ｐゴシック" pitchFamily="84" charset="-128"/>
            <a:cs typeface="ＭＳ Ｐゴシック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84" charset="0"/>
            <a:ea typeface="ＭＳ Ｐゴシック" pitchFamily="84" charset="-128"/>
            <a:cs typeface="ＭＳ Ｐゴシック" pitchFamily="84" charset="-128"/>
          </a:defRPr>
        </a:defPPr>
      </a:lstStyle>
    </a:lnDef>
  </a:objectDefaults>
  <a:extraClrSchemeLst>
    <a:extraClrScheme>
      <a:clrScheme name="Sunburst 1">
        <a:dk1>
          <a:srgbClr val="000000"/>
        </a:dk1>
        <a:lt1>
          <a:srgbClr val="FAEEC8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CF5E0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2004:Templates:Presentations:Designs:Sunburst</Template>
  <TotalTime>4483</TotalTime>
  <Words>215</Words>
  <Application>Microsoft Office PowerPoint</Application>
  <PresentationFormat>On-screen Show (4:3)</PresentationFormat>
  <Paragraphs>44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Sunburst</vt:lpstr>
      <vt:lpstr>Women in the Media Throughout the Years</vt:lpstr>
      <vt:lpstr>The Perfect Family</vt:lpstr>
      <vt:lpstr>Slide 3</vt:lpstr>
      <vt:lpstr>Slide 4</vt:lpstr>
      <vt:lpstr>Slide 5</vt:lpstr>
      <vt:lpstr>Slide 6</vt:lpstr>
      <vt:lpstr>Modern media’s portrayal of women</vt:lpstr>
      <vt:lpstr>Bewitched</vt:lpstr>
      <vt:lpstr>Slide 9</vt:lpstr>
      <vt:lpstr>Breaking stereotypes</vt:lpstr>
      <vt:lpstr>Slide 11</vt:lpstr>
    </vt:vector>
  </TitlesOfParts>
  <Company>Lawrence Academy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Women in the Media Through out the Years</dc:title>
  <dc:creator>Technology Department</dc:creator>
  <cp:lastModifiedBy>spsheehan</cp:lastModifiedBy>
  <cp:revision>20</cp:revision>
  <dcterms:created xsi:type="dcterms:W3CDTF">2011-05-04T17:50:05Z</dcterms:created>
  <dcterms:modified xsi:type="dcterms:W3CDTF">2011-05-09T12:54:40Z</dcterms:modified>
</cp:coreProperties>
</file>